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  <p:sldId id="1148" r:id="rId10"/>
    <p:sldId id="1149" r:id="rId11"/>
    <p:sldId id="1150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best title for this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Three Routes of the Water Diversion Project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South-to-North Water Diversion Project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Little Ming’s Question and Mum’s Answer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Report from the Ministry of Water Resources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7559" y="883872"/>
            <a:ext cx="3220538" cy="42940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83350" y="84685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最佳标题题。本文介绍了南水北调工程及其实施情况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 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南水北调工程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为标题最合适。故选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8174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4848609"/>
              </p:ext>
            </p:extLst>
          </p:nvPr>
        </p:nvGraphicFramePr>
        <p:xfrm>
          <a:off x="609600" y="1412776"/>
          <a:ext cx="10971213" cy="3222435"/>
        </p:xfrm>
        <a:graphic>
          <a:graphicData uri="http://schemas.openxmlformats.org/drawingml/2006/table">
            <a:tbl>
              <a:tblPr firstRow="1" firstCol="1" bandRow="1"/>
              <a:tblGrid>
                <a:gridCol w="10971213">
                  <a:extLst>
                    <a:ext uri="{9D8B030D-6E8A-4147-A177-3AD203B41FA5}">
                      <a16:colId xmlns:a16="http://schemas.microsoft.com/office/drawing/2014/main" val="238186341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lang="en-US" altLang="zh-CN" sz="24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五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步法解最佳标题题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endParaRPr lang="zh-CN" sz="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抓主旨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提炼文章核心话题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避免片面或细节性选项。</a:t>
                      </a:r>
                      <a:endParaRPr lang="zh-CN" sz="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看覆盖性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最佳标题应概括全文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而非某一段落。</a:t>
                      </a:r>
                      <a:endParaRPr lang="zh-CN" sz="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排除干扰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剔除过于宽泛、片面或与内容无关的选项。</a:t>
                      </a:r>
                      <a:endParaRPr lang="zh-CN" sz="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关注首尾段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主题常出现在开头或结尾的总结句。</a:t>
                      </a:r>
                      <a:endParaRPr lang="zh-CN" sz="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简洁醒目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优先选择简明扼要、有概括性的短语或短句。</a:t>
                      </a:r>
                      <a:endParaRPr lang="zh-CN" sz="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98120" marR="19812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9405887"/>
                  </a:ext>
                </a:extLst>
              </a:tr>
            </a:tbl>
          </a:graphicData>
        </a:graphic>
      </p:graphicFrame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/>
          <a:srcRect r="4353"/>
          <a:stretch/>
        </p:blipFill>
        <p:spPr>
          <a:xfrm>
            <a:off x="704220" y="1080025"/>
            <a:ext cx="1759521" cy="555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761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82669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介绍了南水北调工程及其实施情况。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5" y="1196752"/>
            <a:ext cx="11485848" cy="1481050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924944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a saying goes, “When one drinks water, one must not forget where it comes from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However, many teenagers only care more about themselves instead of other things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Gratifyingly, little Ming is an exception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boy who lived in Zhengzhou by the Yellow River, asked his mother a question which was puzzling him, “Mum, why isn’t our water dirty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 does it taste so fresh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His mother smiled, and told him, “That’s because the water in our house comes from the Dan River in the south, by means of the South-to-North Water Diversion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转移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Project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the South-to-North Water Diversion Project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early as 1952, Chairman Mao Zedong pointed out, “There is plenty of water in the south of our country, but a shortage of water in the north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possible, we should borrow some water from the south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This was the first time the great idea of the South-to-North Water Diversion Project had been mentioned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project, as its name suggests, simply means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▲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is the water diverted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the plan for the project, you can discover that most of the water will come from the Yangtze River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is because the Yangtze River is China’s largest river basin, where water resources are constantly stable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also discover that the whole project is divided into western, central and eastern routes, to be completed one after the other, starting with the eastern one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a close look at the plan will show that the Yangtze River’s water is extracted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抽取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a pumping station, and is sent through a channel over one thousand kilometers to Tianjin and other places nearby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China’s great water diversion project has transferred nearly 30 billion cubic meters of water in the past five years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first part of the South-to-North Water Diversion Project’s central route has directly helped over 120 million people since it went into operation on Dec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12th, 2014, according to the Ministry of Water Resources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writer’s main purpose in writing the first paragraph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introduce the topic and catch readers’ attention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explain the reason for the clean and sweet water clearly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tell the readers what the people’s life in Zhengzhou is like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show the route of the South-to-North Water Diversion Project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8097" y="923260"/>
            <a:ext cx="4240535" cy="40386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83242" y="82072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0490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“...Mum, why isn’t our water dirty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 does it taste so fresh...”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通过小明的问题和妈妈的回答将话题引到南水北调工程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所以第一段的目的是在介绍主题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吸引读者的注意。故选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sentence should go on the empty line in Paragraph 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diverting water from the Yangtze River to the Yellow River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diverting water from the Yellow River to the Yangtze River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diverting water from North China to the southern parts of the country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diverting water from South China to the northern parts of the country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4065" y="875620"/>
            <a:ext cx="3181078" cy="44164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91950" y="84685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407107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句子还原题。根据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“‘If possible, we should borrow some water from the south.’ This was the first time the great idea of the South-to-North Water Diversion Project had been mentioned.”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毛主席提出了向南方借点水的建议及南水北调工程的伟大构想。故选项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从南方调水到北方。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04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936188"/>
          </a:xfrm>
        </p:spPr>
        <p:txBody>
          <a:bodyPr/>
          <a:lstStyle/>
          <a:p>
            <a:pPr hangingPunct="0">
              <a:lnSpc>
                <a:spcPct val="120000"/>
              </a:lnSpc>
              <a:spcAft>
                <a:spcPts val="0"/>
              </a:spcAft>
            </a:pP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the passage, the correct order is 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 120 million people have benefited from the project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great project started with the eastern route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Dec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12th, 2014 the project was put into use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Chairman Mao Zedong advised to borrow water from the south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situation of water shortage in the north was very serious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3117850" algn="l"/>
                <a:tab pos="6200775" algn="l"/>
                <a:tab pos="7377113" algn="l"/>
                <a:tab pos="9248775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④⑤②③①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⑤④②③①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⑤④①②③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④⑤①②③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13573" y="827992"/>
            <a:ext cx="3059022" cy="40627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48516" y="733643"/>
            <a:ext cx="372218" cy="4632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200" dirty="0"/>
              <a:t>B</a:t>
            </a:r>
            <a:endParaRPr lang="zh-CN" altLang="en-US" sz="2200" dirty="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3628012"/>
            <a:ext cx="11485848" cy="2897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事件排序题。根据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a shortage of water in the north. If possible, we should borrow some water from the south.”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北方缺水的情况非常严重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毛主席建议向南方借水；根据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“starting with the eastern one”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伟大的工程始于东线；根据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first part of the South-to-North Water Diversion Project’s central route has directly helped over 120 million people since it went into operation on Dec.12, 2014, according to the Ministry of Water Resources.”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2014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该项目投入使用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超过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1.2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亿人从该项目中受益；正确顺序是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⑤④②③①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468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</TotalTime>
  <Words>592</Words>
  <Application>Microsoft Office PowerPoint</Application>
  <PresentationFormat>自定义</PresentationFormat>
  <Paragraphs>45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450</cp:revision>
  <dcterms:created xsi:type="dcterms:W3CDTF">2020-11-06T05:24:00Z</dcterms:created>
  <dcterms:modified xsi:type="dcterms:W3CDTF">2025-09-17T12:25:06Z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